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76" r:id="rId3"/>
    <p:sldId id="258" r:id="rId4"/>
    <p:sldId id="266" r:id="rId5"/>
    <p:sldId id="269" r:id="rId6"/>
    <p:sldId id="273" r:id="rId7"/>
    <p:sldId id="277" r:id="rId8"/>
    <p:sldId id="278" r:id="rId9"/>
    <p:sldId id="281" r:id="rId10"/>
    <p:sldId id="285" r:id="rId11"/>
    <p:sldId id="289" r:id="rId12"/>
    <p:sldId id="295" r:id="rId13"/>
    <p:sldId id="305" r:id="rId14"/>
    <p:sldId id="309" r:id="rId15"/>
    <p:sldId id="312" r:id="rId16"/>
    <p:sldId id="314" r:id="rId17"/>
    <p:sldId id="317" r:id="rId18"/>
    <p:sldId id="319" r:id="rId19"/>
    <p:sldId id="322" r:id="rId20"/>
    <p:sldId id="412" r:id="rId21"/>
    <p:sldId id="420" r:id="rId22"/>
    <p:sldId id="422" r:id="rId23"/>
    <p:sldId id="341" r:id="rId24"/>
    <p:sldId id="343" r:id="rId25"/>
    <p:sldId id="345" r:id="rId26"/>
    <p:sldId id="349" r:id="rId27"/>
    <p:sldId id="350" r:id="rId28"/>
    <p:sldId id="354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 autoAdjust="0"/>
    <p:restoredTop sz="94660"/>
  </p:normalViewPr>
  <p:slideViewPr>
    <p:cSldViewPr snapToObjects="1">
      <p:cViewPr varScale="1">
        <p:scale>
          <a:sx n="80" d="100"/>
          <a:sy n="80" d="100"/>
        </p:scale>
        <p:origin x="-1531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12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3FA3B6-9337-4DE7-AFBD-2FA9234CFCDA}" type="doc">
      <dgm:prSet loTypeId="urn:microsoft.com/office/officeart/2009/3/layout/SubStepProcess" loCatId="process" qsTypeId="urn:microsoft.com/office/officeart/2005/8/quickstyle/3d9" qsCatId="3D" csTypeId="urn:microsoft.com/office/officeart/2005/8/colors/colorful3" csCatId="colorful" phldr="1"/>
      <dgm:spPr>
        <a:scene3d>
          <a:camera prst="perspectiveAbove"/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zh-TW" altLang="en-US"/>
        </a:p>
      </dgm:t>
    </dgm:pt>
    <dgm:pt modelId="{96D7E981-1957-4957-A1EE-3E1086262340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完整性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B5D693-8D81-4161-95B0-7819CF9A4B17}" type="parTrans" cxnId="{9C861940-6426-4249-8B51-5CF04B464FA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16C1EE-976F-4E95-A495-6C3E1832614F}" type="sibTrans" cxnId="{9C861940-6426-4249-8B51-5CF04B464FA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F7F829-87D0-4D8C-A5B8-0BFC90BC0462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不可否認性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271395-3D0C-49C7-8279-DC6BE795AABC}" type="parTrans" cxnId="{0A63A394-47FE-4F4E-9CB7-BCF9ECB2A3C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34343C-D704-4A6B-BC5A-4C2077958725}" type="sibTrans" cxnId="{0A63A394-47FE-4F4E-9CB7-BCF9ECB2A3C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5F700B3-09E6-438B-80F7-73F1BA949212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確實性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AE3D64-509D-4D38-9C0D-9418CFE5CA2B}" type="parTrans" cxnId="{F9BA3C13-2638-40EC-A2E2-16B77523B00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9532081-95CB-43A2-BA33-1F5921DBD129}" type="sibTrans" cxnId="{F9BA3C13-2638-40EC-A2E2-16B77523B00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5CE8ED-BC65-4ACF-8507-F735F13A62AE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機密與隱私性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B14181-FB13-4D0B-A1F6-D356BDE02E2D}" type="parTrans" cxnId="{B3109E56-78C2-4449-8D39-63944A282F4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C72066-58DF-4B46-B0A6-0FF3B3E68731}" type="sibTrans" cxnId="{B3109E56-78C2-4449-8D39-63944A282F4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573212A-B0CF-412A-831F-908413647173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可得性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F501A2-1BFB-48BE-B991-3C373E2C93AF}" type="parTrans" cxnId="{00DCB7C6-BB28-4D91-901A-9151196A026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F0B4AD-A547-4B62-A92C-3F2BFF37D7A5}" type="sibTrans" cxnId="{00DCB7C6-BB28-4D91-901A-9151196A026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F89018-B927-4630-AD3C-8D29E41ED8E2}" type="pres">
      <dgm:prSet presAssocID="{7D3FA3B6-9337-4DE7-AFBD-2FA9234CFCDA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zh-TW" altLang="en-US"/>
        </a:p>
      </dgm:t>
    </dgm:pt>
    <dgm:pt modelId="{9EC4B86C-86B8-4F43-A06F-5B5B896F9D9D}" type="pres">
      <dgm:prSet presAssocID="{96D7E981-1957-4957-A1EE-3E1086262340}" presName="parTx1" presStyleLbl="node1" presStyleIdx="0" presStyleCnt="5"/>
      <dgm:spPr/>
      <dgm:t>
        <a:bodyPr/>
        <a:lstStyle/>
        <a:p>
          <a:endParaRPr lang="zh-TW" altLang="en-US"/>
        </a:p>
      </dgm:t>
    </dgm:pt>
    <dgm:pt modelId="{4A3F4548-34E5-4875-BC03-FE59E0F11EBD}" type="pres">
      <dgm:prSet presAssocID="{3DF7F829-87D0-4D8C-A5B8-0BFC90BC0462}" presName="parTx2" presStyleLbl="node1" presStyleIdx="1" presStyleCnt="5"/>
      <dgm:spPr/>
      <dgm:t>
        <a:bodyPr/>
        <a:lstStyle/>
        <a:p>
          <a:endParaRPr lang="zh-TW" altLang="en-US"/>
        </a:p>
      </dgm:t>
    </dgm:pt>
    <dgm:pt modelId="{AC787AD7-1F67-475D-8362-D8B6F472BD4C}" type="pres">
      <dgm:prSet presAssocID="{F5F700B3-09E6-438B-80F7-73F1BA949212}" presName="parTx3" presStyleLbl="node1" presStyleIdx="2" presStyleCnt="5"/>
      <dgm:spPr/>
      <dgm:t>
        <a:bodyPr/>
        <a:lstStyle/>
        <a:p>
          <a:endParaRPr lang="zh-TW" altLang="en-US"/>
        </a:p>
      </dgm:t>
    </dgm:pt>
    <dgm:pt modelId="{50A87B58-F97D-4B2E-8279-77BFD7E575E2}" type="pres">
      <dgm:prSet presAssocID="{C05CE8ED-BC65-4ACF-8507-F735F13A62AE}" presName="parTx4" presStyleLbl="node1" presStyleIdx="3" presStyleCnt="5"/>
      <dgm:spPr/>
      <dgm:t>
        <a:bodyPr/>
        <a:lstStyle/>
        <a:p>
          <a:endParaRPr lang="zh-TW" altLang="en-US"/>
        </a:p>
      </dgm:t>
    </dgm:pt>
    <dgm:pt modelId="{86DF55BE-9BBE-42C7-87D0-F5E9D99DCBAD}" type="pres">
      <dgm:prSet presAssocID="{6573212A-B0CF-412A-831F-908413647173}" presName="parTx5" presStyleLbl="node1" presStyleIdx="4" presStyleCnt="5"/>
      <dgm:spPr/>
      <dgm:t>
        <a:bodyPr/>
        <a:lstStyle/>
        <a:p>
          <a:endParaRPr lang="zh-TW" altLang="en-US"/>
        </a:p>
      </dgm:t>
    </dgm:pt>
  </dgm:ptLst>
  <dgm:cxnLst>
    <dgm:cxn modelId="{9C861940-6426-4249-8B51-5CF04B464FA8}" srcId="{7D3FA3B6-9337-4DE7-AFBD-2FA9234CFCDA}" destId="{96D7E981-1957-4957-A1EE-3E1086262340}" srcOrd="0" destOrd="0" parTransId="{1DB5D693-8D81-4161-95B0-7819CF9A4B17}" sibTransId="{A216C1EE-976F-4E95-A495-6C3E1832614F}"/>
    <dgm:cxn modelId="{7891E03B-0F0B-47EF-BD75-5A00A7EE71B2}" type="presOf" srcId="{F5F700B3-09E6-438B-80F7-73F1BA949212}" destId="{AC787AD7-1F67-475D-8362-D8B6F472BD4C}" srcOrd="0" destOrd="0" presId="urn:microsoft.com/office/officeart/2009/3/layout/SubStepProcess"/>
    <dgm:cxn modelId="{0A63A394-47FE-4F4E-9CB7-BCF9ECB2A3CF}" srcId="{7D3FA3B6-9337-4DE7-AFBD-2FA9234CFCDA}" destId="{3DF7F829-87D0-4D8C-A5B8-0BFC90BC0462}" srcOrd="1" destOrd="0" parTransId="{5B271395-3D0C-49C7-8279-DC6BE795AABC}" sibTransId="{D734343C-D704-4A6B-BC5A-4C2077958725}"/>
    <dgm:cxn modelId="{F9BA3C13-2638-40EC-A2E2-16B77523B008}" srcId="{7D3FA3B6-9337-4DE7-AFBD-2FA9234CFCDA}" destId="{F5F700B3-09E6-438B-80F7-73F1BA949212}" srcOrd="2" destOrd="0" parTransId="{0FAE3D64-509D-4D38-9C0D-9418CFE5CA2B}" sibTransId="{39532081-95CB-43A2-BA33-1F5921DBD129}"/>
    <dgm:cxn modelId="{DA6AEC0D-E7A8-457C-9EA9-F19DF6A5A373}" type="presOf" srcId="{96D7E981-1957-4957-A1EE-3E1086262340}" destId="{9EC4B86C-86B8-4F43-A06F-5B5B896F9D9D}" srcOrd="0" destOrd="0" presId="urn:microsoft.com/office/officeart/2009/3/layout/SubStepProcess"/>
    <dgm:cxn modelId="{E3BE920B-87F7-45F7-B0CB-2310F6B5CE24}" type="presOf" srcId="{7D3FA3B6-9337-4DE7-AFBD-2FA9234CFCDA}" destId="{41F89018-B927-4630-AD3C-8D29E41ED8E2}" srcOrd="0" destOrd="0" presId="urn:microsoft.com/office/officeart/2009/3/layout/SubStepProcess"/>
    <dgm:cxn modelId="{1FA1744B-DB63-4DA1-9F41-CED3A7F55FDC}" type="presOf" srcId="{6573212A-B0CF-412A-831F-908413647173}" destId="{86DF55BE-9BBE-42C7-87D0-F5E9D99DCBAD}" srcOrd="0" destOrd="0" presId="urn:microsoft.com/office/officeart/2009/3/layout/SubStepProcess"/>
    <dgm:cxn modelId="{5640381F-AB66-4142-AFB0-6E6ABE4FD2F4}" type="presOf" srcId="{C05CE8ED-BC65-4ACF-8507-F735F13A62AE}" destId="{50A87B58-F97D-4B2E-8279-77BFD7E575E2}" srcOrd="0" destOrd="0" presId="urn:microsoft.com/office/officeart/2009/3/layout/SubStepProcess"/>
    <dgm:cxn modelId="{768B0F42-E536-4507-9327-B896D175B185}" type="presOf" srcId="{3DF7F829-87D0-4D8C-A5B8-0BFC90BC0462}" destId="{4A3F4548-34E5-4875-BC03-FE59E0F11EBD}" srcOrd="0" destOrd="0" presId="urn:microsoft.com/office/officeart/2009/3/layout/SubStepProcess"/>
    <dgm:cxn modelId="{00DCB7C6-BB28-4D91-901A-9151196A026D}" srcId="{7D3FA3B6-9337-4DE7-AFBD-2FA9234CFCDA}" destId="{6573212A-B0CF-412A-831F-908413647173}" srcOrd="4" destOrd="0" parTransId="{BFF501A2-1BFB-48BE-B991-3C373E2C93AF}" sibTransId="{C8F0B4AD-A547-4B62-A92C-3F2BFF37D7A5}"/>
    <dgm:cxn modelId="{B3109E56-78C2-4449-8D39-63944A282F47}" srcId="{7D3FA3B6-9337-4DE7-AFBD-2FA9234CFCDA}" destId="{C05CE8ED-BC65-4ACF-8507-F735F13A62AE}" srcOrd="3" destOrd="0" parTransId="{D2B14181-FB13-4D0B-A1F6-D356BDE02E2D}" sibTransId="{CCC72066-58DF-4B46-B0A6-0FF3B3E68731}"/>
    <dgm:cxn modelId="{B8AB7C9B-E982-4199-9DFC-DE556F8B3D2F}" type="presParOf" srcId="{41F89018-B927-4630-AD3C-8D29E41ED8E2}" destId="{9EC4B86C-86B8-4F43-A06F-5B5B896F9D9D}" srcOrd="0" destOrd="0" presId="urn:microsoft.com/office/officeart/2009/3/layout/SubStepProcess"/>
    <dgm:cxn modelId="{48732498-C3C9-4470-98A1-03C6F085CDE1}" type="presParOf" srcId="{41F89018-B927-4630-AD3C-8D29E41ED8E2}" destId="{4A3F4548-34E5-4875-BC03-FE59E0F11EBD}" srcOrd="1" destOrd="0" presId="urn:microsoft.com/office/officeart/2009/3/layout/SubStepProcess"/>
    <dgm:cxn modelId="{E72FE041-ACE3-485A-BCE0-97F4A34B6BDA}" type="presParOf" srcId="{41F89018-B927-4630-AD3C-8D29E41ED8E2}" destId="{AC787AD7-1F67-475D-8362-D8B6F472BD4C}" srcOrd="2" destOrd="0" presId="urn:microsoft.com/office/officeart/2009/3/layout/SubStepProcess"/>
    <dgm:cxn modelId="{BE4D6B4F-4E17-4B75-85C6-23495BED3DFC}" type="presParOf" srcId="{41F89018-B927-4630-AD3C-8D29E41ED8E2}" destId="{50A87B58-F97D-4B2E-8279-77BFD7E575E2}" srcOrd="3" destOrd="0" presId="urn:microsoft.com/office/officeart/2009/3/layout/SubStepProcess"/>
    <dgm:cxn modelId="{43E01A82-7F4D-47EF-8F3A-16581E76559B}" type="presParOf" srcId="{41F89018-B927-4630-AD3C-8D29E41ED8E2}" destId="{86DF55BE-9BBE-42C7-87D0-F5E9D99DCBAD}" srcOrd="4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4B86C-86B8-4F43-A06F-5B5B896F9D9D}">
      <dsp:nvSpPr>
        <dsp:cNvPr id="0" name=""/>
        <dsp:cNvSpPr/>
      </dsp:nvSpPr>
      <dsp:spPr>
        <a:xfrm>
          <a:off x="917" y="602137"/>
          <a:ext cx="1502800" cy="1502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perspectiveAbove"/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完整性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20997" y="822217"/>
        <a:ext cx="1062640" cy="1062640"/>
      </dsp:txXfrm>
    </dsp:sp>
    <dsp:sp modelId="{4A3F4548-34E5-4875-BC03-FE59E0F11EBD}">
      <dsp:nvSpPr>
        <dsp:cNvPr id="0" name=""/>
        <dsp:cNvSpPr/>
      </dsp:nvSpPr>
      <dsp:spPr>
        <a:xfrm>
          <a:off x="1503717" y="602137"/>
          <a:ext cx="1502800" cy="1502800"/>
        </a:xfrm>
        <a:prstGeom prst="ellipse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perspectiveAbove"/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不可否認性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723797" y="822217"/>
        <a:ext cx="1062640" cy="1062640"/>
      </dsp:txXfrm>
    </dsp:sp>
    <dsp:sp modelId="{AC787AD7-1F67-475D-8362-D8B6F472BD4C}">
      <dsp:nvSpPr>
        <dsp:cNvPr id="0" name=""/>
        <dsp:cNvSpPr/>
      </dsp:nvSpPr>
      <dsp:spPr>
        <a:xfrm>
          <a:off x="3006517" y="602137"/>
          <a:ext cx="1502800" cy="1502800"/>
        </a:xfrm>
        <a:prstGeom prst="ellipse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perspectiveAbove"/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確實性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26597" y="822217"/>
        <a:ext cx="1062640" cy="1062640"/>
      </dsp:txXfrm>
    </dsp:sp>
    <dsp:sp modelId="{50A87B58-F97D-4B2E-8279-77BFD7E575E2}">
      <dsp:nvSpPr>
        <dsp:cNvPr id="0" name=""/>
        <dsp:cNvSpPr/>
      </dsp:nvSpPr>
      <dsp:spPr>
        <a:xfrm>
          <a:off x="4509317" y="602137"/>
          <a:ext cx="1502800" cy="1502800"/>
        </a:xfrm>
        <a:prstGeom prst="ellipse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perspectiveAbove"/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機密與隱私性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29397" y="822217"/>
        <a:ext cx="1062640" cy="1062640"/>
      </dsp:txXfrm>
    </dsp:sp>
    <dsp:sp modelId="{86DF55BE-9BBE-42C7-87D0-F5E9D99DCBAD}">
      <dsp:nvSpPr>
        <dsp:cNvPr id="0" name=""/>
        <dsp:cNvSpPr/>
      </dsp:nvSpPr>
      <dsp:spPr>
        <a:xfrm>
          <a:off x="6012117" y="602137"/>
          <a:ext cx="1502800" cy="1502800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perspectiveAbove"/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可得性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232197" y="822217"/>
        <a:ext cx="1062640" cy="1062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245B1-C9B5-4CB2-8096-E56E4F101A5F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56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3">
                    <a:lumMod val="50000"/>
                  </a:schemeClr>
                </a:solidFill>
              </a:rPr>
              <a:t>14</a:t>
            </a:r>
            <a:endParaRPr lang="zh-TW" altLang="en-US" sz="5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 algn="just" hangingPunct="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14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14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14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14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名　人　軼　事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14</a:t>
            </a:r>
            <a:endParaRPr lang="zh-TW" alt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　　訊　　小　　耳　　朵　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rgbClr val="9BBB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1500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電子商務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4945" y="2513414"/>
            <a:ext cx="4066296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01888">
            <a:off x="527984" y="2694412"/>
            <a:ext cx="4066296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77218">
            <a:off x="653410" y="2912631"/>
            <a:ext cx="4066296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50985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14-1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電子商務概論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14-2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電子商務交易安全與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　　 加密機制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14-3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電子商務交易付費機制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14-4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電子商務的發展及其社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 　　會議題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C2B(Consumer to Business)</a:t>
            </a:r>
            <a:endParaRPr lang="zh-TW" altLang="en-US" dirty="0"/>
          </a:p>
        </p:txBody>
      </p:sp>
      <p:pic>
        <p:nvPicPr>
          <p:cNvPr id="92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1740" y="1670311"/>
            <a:ext cx="6075675" cy="4323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矩形 7"/>
          <p:cNvSpPr/>
          <p:nvPr/>
        </p:nvSpPr>
        <p:spPr>
          <a:xfrm>
            <a:off x="566555" y="3462944"/>
            <a:ext cx="3382657" cy="36933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提供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C2B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商務平台的台灣酷朋網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P2P(Peer to Peer)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820" y="1989138"/>
            <a:ext cx="4095455" cy="4431762"/>
          </a:xfrm>
        </p:spPr>
      </p:pic>
      <p:sp>
        <p:nvSpPr>
          <p:cNvPr id="4" name="五邊形 3"/>
          <p:cNvSpPr/>
          <p:nvPr/>
        </p:nvSpPr>
        <p:spPr>
          <a:xfrm rot="732119">
            <a:off x="393905" y="2460892"/>
            <a:ext cx="2802850" cy="369332"/>
          </a:xfrm>
          <a:prstGeom prst="homePlat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主從式架構與點對點架構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M-commerce(Mobile-commerce)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745" y="1969153"/>
            <a:ext cx="4515911" cy="45159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1871700" y="4599130"/>
            <a:ext cx="544560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利用手機或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PDA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即能進行電子商務的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M-commerce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線上零售商</a:t>
            </a:r>
            <a:r>
              <a:rPr lang="en-US" altLang="zh-TW" dirty="0"/>
              <a:t>(e-</a:t>
            </a:r>
            <a:r>
              <a:rPr lang="en-US" altLang="zh-TW" dirty="0" err="1"/>
              <a:t>tailer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65" y="1981109"/>
            <a:ext cx="5881844" cy="3911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向下箭號圖說文字 1"/>
          <p:cNvSpPr/>
          <p:nvPr/>
        </p:nvSpPr>
        <p:spPr>
          <a:xfrm rot="1140577">
            <a:off x="6507215" y="2831576"/>
            <a:ext cx="1710190" cy="585065"/>
          </a:xfrm>
          <a:prstGeom prst="downArrowCallo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etoy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網站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內容提供者</a:t>
            </a:r>
            <a:r>
              <a:rPr lang="en-US" altLang="zh-TW" dirty="0"/>
              <a:t>(Content Provider)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1850" y="2262770"/>
            <a:ext cx="5611052" cy="3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perspectiveContrastingLeftFacing"/>
            <a:lightRig rig="threePt" dir="t"/>
          </a:scene3d>
        </p:spPr>
      </p:pic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418" y="2275367"/>
            <a:ext cx="5625625" cy="3741207"/>
          </a:xfrm>
          <a:scene3d>
            <a:camera prst="perspectiveContrastingLeftFacing"/>
            <a:lightRig rig="threePt" dir="t"/>
          </a:scene3d>
        </p:spPr>
      </p:pic>
      <p:sp>
        <p:nvSpPr>
          <p:cNvPr id="2" name="向上箭號圖說文字 1"/>
          <p:cNvSpPr/>
          <p:nvPr/>
        </p:nvSpPr>
        <p:spPr>
          <a:xfrm>
            <a:off x="3221850" y="5939723"/>
            <a:ext cx="3690410" cy="656388"/>
          </a:xfrm>
          <a:prstGeom prst="up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數位學習工具及數位學習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內容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26" y="1225198"/>
            <a:ext cx="7985230" cy="4635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291514" y="3358445"/>
            <a:ext cx="150714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104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人力銀行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市場提供者</a:t>
            </a:r>
            <a:r>
              <a:rPr lang="en-US" altLang="zh-TW" dirty="0"/>
              <a:t>(Market Provider)</a:t>
            </a:r>
            <a:endParaRPr lang="zh-TW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09196" y="1995964"/>
            <a:ext cx="5925608" cy="3911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6886236" y="3248980"/>
            <a:ext cx="15696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露天拍賣網站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服務提供者</a:t>
            </a:r>
            <a:r>
              <a:rPr lang="en-US" altLang="zh-TW" dirty="0"/>
              <a:t>(Service Provider)</a:t>
            </a:r>
            <a:endParaRPr lang="zh-TW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893" y="1989138"/>
            <a:ext cx="5925608" cy="3911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5427095" y="2539723"/>
            <a:ext cx="306034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提供網路磁碟的</a:t>
            </a:r>
            <a:r>
              <a:rPr lang="en-US" altLang="zh-TW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FileFactory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及提供顧問諮詢的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whatsitworthtoyou.com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14-2 </a:t>
            </a:r>
            <a:r>
              <a:rPr lang="zh-TW" altLang="en-US" dirty="0" smtClean="0"/>
              <a:t>電子商務交易安全與加密機制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電子商務環境安全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9267" y="2213865"/>
            <a:ext cx="4357687" cy="364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4319267" y="5986732"/>
            <a:ext cx="295465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電子商務所可能發生的問題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14-1 </a:t>
            </a:r>
            <a:r>
              <a:rPr lang="zh-TW" altLang="en-US" dirty="0"/>
              <a:t>電子商務概論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什麼是電子商務？</a:t>
            </a:r>
            <a:endParaRPr lang="en-US" altLang="zh-TW" dirty="0" smtClean="0"/>
          </a:p>
          <a:p>
            <a:r>
              <a:rPr lang="zh-TW" altLang="en-US" dirty="0" smtClean="0"/>
              <a:t>電子商務的特性</a:t>
            </a:r>
            <a:endParaRPr lang="en-US" altLang="zh-TW" dirty="0" smtClean="0"/>
          </a:p>
          <a:p>
            <a:r>
              <a:rPr lang="zh-TW" altLang="en-US" dirty="0" smtClean="0"/>
              <a:t>電子商務的種類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890" y="2645579"/>
            <a:ext cx="5382090" cy="3480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722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電子商務環境安全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441068124"/>
              </p:ext>
            </p:extLst>
          </p:nvPr>
        </p:nvGraphicFramePr>
        <p:xfrm>
          <a:off x="955895" y="3969060"/>
          <a:ext cx="7515835" cy="270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48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14-2 </a:t>
            </a:r>
            <a:r>
              <a:rPr lang="zh-TW" altLang="en-US" dirty="0"/>
              <a:t>電子商務交易安全與加密機制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5379" y="3595748"/>
            <a:ext cx="3555395" cy="26043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五邊形 4"/>
          <p:cNvSpPr/>
          <p:nvPr/>
        </p:nvSpPr>
        <p:spPr>
          <a:xfrm rot="21122565">
            <a:off x="4273761" y="6020055"/>
            <a:ext cx="1687687" cy="360039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達文西的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筆記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7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14-2 </a:t>
            </a:r>
            <a:r>
              <a:rPr lang="zh-TW" altLang="en-US" dirty="0"/>
              <a:t>電子商務交易安全與加密機制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29651" y="2168860"/>
            <a:ext cx="652462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3671753" y="5598482"/>
            <a:ext cx="180049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對稱式加密系統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10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14-2 </a:t>
            </a:r>
            <a:r>
              <a:rPr lang="zh-TW" altLang="en-US" dirty="0"/>
              <a:t>電子商務交易安全與加密機制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665" y="1808819"/>
            <a:ext cx="6435715" cy="4315041"/>
          </a:xfrm>
        </p:spPr>
      </p:pic>
      <p:sp>
        <p:nvSpPr>
          <p:cNvPr id="4" name="矩形 3"/>
          <p:cNvSpPr/>
          <p:nvPr/>
        </p:nvSpPr>
        <p:spPr>
          <a:xfrm>
            <a:off x="2835529" y="6264315"/>
            <a:ext cx="387798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公鑰加密搭配上雜湊函數及數位簽章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14-2 </a:t>
            </a:r>
            <a:r>
              <a:rPr lang="zh-TW" altLang="en-US" dirty="0"/>
              <a:t>電子商務交易安全與加密機制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758" y="1984392"/>
            <a:ext cx="6854109" cy="3911600"/>
          </a:xfrm>
        </p:spPr>
      </p:pic>
      <p:sp>
        <p:nvSpPr>
          <p:cNvPr id="4" name="矩形 3"/>
          <p:cNvSpPr/>
          <p:nvPr/>
        </p:nvSpPr>
        <p:spPr>
          <a:xfrm>
            <a:off x="4166955" y="5994285"/>
            <a:ext cx="110799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數位信封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14-2 </a:t>
            </a:r>
            <a:r>
              <a:rPr lang="zh-TW" altLang="en-US" dirty="0"/>
              <a:t>電子商務交易安全與加密機制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5854" y="1974313"/>
            <a:ext cx="7219950" cy="3819525"/>
          </a:xfrm>
        </p:spPr>
      </p:pic>
      <p:sp>
        <p:nvSpPr>
          <p:cNvPr id="4" name="矩形 3"/>
          <p:cNvSpPr/>
          <p:nvPr/>
        </p:nvSpPr>
        <p:spPr>
          <a:xfrm>
            <a:off x="3581890" y="5609172"/>
            <a:ext cx="226215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數位認證與憑證機關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14-2 </a:t>
            </a:r>
            <a:r>
              <a:rPr lang="zh-TW" altLang="en-US" dirty="0"/>
              <a:t>電子商務交易安全與加密機制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715" y="1898830"/>
            <a:ext cx="5220580" cy="4349139"/>
          </a:xfrm>
        </p:spPr>
      </p:pic>
      <p:sp>
        <p:nvSpPr>
          <p:cNvPr id="4" name="矩形 3"/>
          <p:cNvSpPr/>
          <p:nvPr/>
        </p:nvSpPr>
        <p:spPr>
          <a:xfrm>
            <a:off x="4369982" y="6129300"/>
            <a:ext cx="50045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SSL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14-3 </a:t>
            </a:r>
            <a:r>
              <a:rPr lang="zh-TW" altLang="en-US" dirty="0" smtClean="0"/>
              <a:t>電子商務交易付費機制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237" y="1989138"/>
            <a:ext cx="6913525" cy="391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6845" y="5994285"/>
            <a:ext cx="341632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使用信用卡在網路上付費的機制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14-3 </a:t>
            </a:r>
            <a:r>
              <a:rPr lang="zh-TW" altLang="en-US" dirty="0"/>
              <a:t>電子商務交易付費機制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62" y="1945177"/>
            <a:ext cx="7107676" cy="418098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92032" y="2258870"/>
            <a:ext cx="149476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SET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交易機制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什麼是電子商務？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615" y="1981813"/>
            <a:ext cx="6048578" cy="3911600"/>
          </a:xfrm>
        </p:spPr>
      </p:pic>
      <p:sp>
        <p:nvSpPr>
          <p:cNvPr id="6" name="圓角矩形 5"/>
          <p:cNvSpPr/>
          <p:nvPr/>
        </p:nvSpPr>
        <p:spPr>
          <a:xfrm>
            <a:off x="6008285" y="4509119"/>
            <a:ext cx="2678515" cy="132802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秀才不出門，能買天下物。有了網際網路，只要擁有上網設備即能不分晝夜進行電子商務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55" y="2072231"/>
            <a:ext cx="3154790" cy="31547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2030" y="2072231"/>
            <a:ext cx="3154789" cy="31547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701570" y="5658366"/>
            <a:ext cx="368380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連上網際網路，在家也可輕鬆購物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7013" y="5472017"/>
            <a:ext cx="3424821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網際網路可說是無國界的市場，網路所及就是市場所到之處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全球標準</a:t>
            </a:r>
            <a:r>
              <a:rPr lang="en-US" altLang="zh-TW" dirty="0"/>
              <a:t>(Universal Standard)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互動與多元資訊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(Interactivity and Richness)</a:t>
            </a:r>
            <a:endParaRPr lang="zh-TW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6667" y="2214563"/>
            <a:ext cx="7450666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3176845" y="5409220"/>
            <a:ext cx="5670630" cy="369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電子商務擁有多元的特性，在網站上也可看到飯店景觀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個人化與客製化</a:t>
            </a:r>
            <a:r>
              <a:rPr lang="en-US" altLang="zh-TW" dirty="0"/>
              <a:t>(Personalization and Customization)</a:t>
            </a:r>
            <a:endParaRPr lang="zh-TW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68860"/>
            <a:ext cx="8229600" cy="3431918"/>
          </a:xfrm>
        </p:spPr>
      </p:pic>
      <p:sp>
        <p:nvSpPr>
          <p:cNvPr id="4" name="矩形 3"/>
          <p:cNvSpPr/>
          <p:nvPr/>
        </p:nvSpPr>
        <p:spPr>
          <a:xfrm>
            <a:off x="1756187" y="5724255"/>
            <a:ext cx="551611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個人化的網頁讓使用者能看到自己有興趣的資訊組合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B2C(Business to Consumer)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078" y="1991422"/>
            <a:ext cx="5881844" cy="3911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4086784" y="5148482"/>
            <a:ext cx="451277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B2C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電子商務中，最大的網路書店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Amazon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B2B(Business to Business)</a:t>
            </a:r>
            <a:endParaRPr lang="zh-TW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31078" y="1979704"/>
            <a:ext cx="5881844" cy="3911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4875411" y="4779150"/>
            <a:ext cx="3839513" cy="36933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IBM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等企業提供的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B2B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商務型態服務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C2C(Consumer to Consumer)</a:t>
            </a:r>
            <a:endParaRPr lang="zh-TW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424" y="1969154"/>
            <a:ext cx="5881844" cy="3911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4924407" y="2528900"/>
            <a:ext cx="397397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C2C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商務平台的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Yahoo!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奇摩拍賣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380</Words>
  <Application>Microsoft Office PowerPoint</Application>
  <PresentationFormat>如螢幕大小 (4:3)</PresentationFormat>
  <Paragraphs>65</Paragraphs>
  <Slides>28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Office 佈景主題</vt:lpstr>
      <vt:lpstr>電子商務</vt:lpstr>
      <vt:lpstr>14-1 電子商務概論</vt:lpstr>
      <vt:lpstr>什麼是電子商務？</vt:lpstr>
      <vt:lpstr>全球標準(Universal Standard)</vt:lpstr>
      <vt:lpstr>互動與多元資訊 (Interactivity and Richness)</vt:lpstr>
      <vt:lpstr>個人化與客製化(Personalization and Customization)</vt:lpstr>
      <vt:lpstr>B2C(Business to Consumer)</vt:lpstr>
      <vt:lpstr>B2B(Business to Business)</vt:lpstr>
      <vt:lpstr>C2C(Consumer to Consumer)</vt:lpstr>
      <vt:lpstr>C2B(Consumer to Business)</vt:lpstr>
      <vt:lpstr>P2P(Peer to Peer)</vt:lpstr>
      <vt:lpstr>M-commerce(Mobile-commerce)</vt:lpstr>
      <vt:lpstr>線上零售商(e-tailer)</vt:lpstr>
      <vt:lpstr>內容提供者(Content Provider)</vt:lpstr>
      <vt:lpstr>PowerPoint 簡報</vt:lpstr>
      <vt:lpstr>市場提供者(Market Provider)</vt:lpstr>
      <vt:lpstr>服務提供者(Service Provider)</vt:lpstr>
      <vt:lpstr>14-2 電子商務交易安全與加密機制</vt:lpstr>
      <vt:lpstr>電子商務環境安全</vt:lpstr>
      <vt:lpstr>電子商務環境安全</vt:lpstr>
      <vt:lpstr>14-2 電子商務交易安全與加密機制</vt:lpstr>
      <vt:lpstr>14-2 電子商務交易安全與加密機制</vt:lpstr>
      <vt:lpstr>14-2 電子商務交易安全與加密機制</vt:lpstr>
      <vt:lpstr>14-2 電子商務交易安全與加密機制</vt:lpstr>
      <vt:lpstr>14-2 電子商務交易安全與加密機制</vt:lpstr>
      <vt:lpstr>14-2 電子商務交易安全與加密機制</vt:lpstr>
      <vt:lpstr>14-3 電子商務交易付費機制</vt:lpstr>
      <vt:lpstr>14-3 電子商務交易付費機制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118</cp:revision>
  <dcterms:created xsi:type="dcterms:W3CDTF">2015-04-21T01:58:17Z</dcterms:created>
  <dcterms:modified xsi:type="dcterms:W3CDTF">2021-04-26T11:11:00Z</dcterms:modified>
</cp:coreProperties>
</file>